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</p:sldMasterIdLst>
  <p:notesMasterIdLst>
    <p:notesMasterId r:id="rId31"/>
  </p:notesMasterIdLst>
  <p:handoutMasterIdLst>
    <p:handoutMasterId r:id="rId32"/>
  </p:handoutMasterIdLst>
  <p:sldIdLst>
    <p:sldId id="256" r:id="rId13"/>
    <p:sldId id="407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20" r:id="rId23"/>
    <p:sldId id="417" r:id="rId24"/>
    <p:sldId id="421" r:id="rId25"/>
    <p:sldId id="418" r:id="rId26"/>
    <p:sldId id="419" r:id="rId27"/>
    <p:sldId id="422" r:id="rId28"/>
    <p:sldId id="423" r:id="rId29"/>
    <p:sldId id="408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5E509B-CAB6-4190-87E8-9457E10BA3B0}">
          <p14:sldIdLst>
            <p14:sldId id="256"/>
            <p14:sldId id="407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20"/>
            <p14:sldId id="417"/>
            <p14:sldId id="421"/>
            <p14:sldId id="418"/>
            <p14:sldId id="419"/>
            <p14:sldId id="422"/>
            <p14:sldId id="423"/>
            <p14:sldId id="40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0060"/>
    <a:srgbClr val="0000A2"/>
    <a:srgbClr val="000066"/>
    <a:srgbClr val="000096"/>
    <a:srgbClr val="66CCFF"/>
    <a:srgbClr val="0066FF"/>
    <a:srgbClr val="00FF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3936" autoAdjust="0"/>
  </p:normalViewPr>
  <p:slideViewPr>
    <p:cSldViewPr>
      <p:cViewPr varScale="1">
        <p:scale>
          <a:sx n="141" d="100"/>
          <a:sy n="141" d="100"/>
        </p:scale>
        <p:origin x="-78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F9544-4D87-49EA-B72D-B838F67D326C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C2ACB-95DD-4CAD-9129-326F2FBDE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43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78D-2E30-422A-AD83-6FD7B627953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4DA5-05EC-4A55-AAA1-5F0F9E681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03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195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6159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601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977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366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241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106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89312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7770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624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2977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087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443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091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0723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1987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308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9596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79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159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061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2381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928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916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54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6706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1374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6927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26564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96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1477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676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75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92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89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30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10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06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24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73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3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85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337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41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63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8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9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01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18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312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3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97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370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51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784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31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228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801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8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049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048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6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61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205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077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729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19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95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65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1589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694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272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5726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683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07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06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152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682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7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704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96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674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38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9867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9601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12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3508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9830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7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788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857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698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514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827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303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711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393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591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67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47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3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956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5935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624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938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1282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715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582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5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369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533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5900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176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347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477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563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515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3270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9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4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7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4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5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7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3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2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9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6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09.02.2022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6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_________Microsoft_Word1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168375" y="-58350"/>
            <a:ext cx="9182591" cy="5237988"/>
            <a:chOff x="1" y="-22210"/>
            <a:chExt cx="9182591" cy="5237988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44" b="3753"/>
            <a:stretch/>
          </p:blipFill>
          <p:spPr>
            <a:xfrm>
              <a:off x="1" y="-22210"/>
              <a:ext cx="9182591" cy="5165709"/>
            </a:xfrm>
            <a:prstGeom prst="rect">
              <a:avLst/>
            </a:prstGeom>
          </p:spPr>
        </p:pic>
        <p:pic>
          <p:nvPicPr>
            <p:cNvPr id="11" name="Picture 2" descr="C:\Users\User\Downloads\Логотип Года цифровизации (1)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55" b="12890"/>
            <a:stretch/>
          </p:blipFill>
          <p:spPr bwMode="auto">
            <a:xfrm>
              <a:off x="5800376" y="-22210"/>
              <a:ext cx="1507928" cy="741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4" t="22667" r="56290" b="29481"/>
            <a:stretch/>
          </p:blipFill>
          <p:spPr>
            <a:xfrm>
              <a:off x="8437884" y="1635646"/>
              <a:ext cx="742628" cy="3580132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62837"/>
              <a:ext cx="432048" cy="53726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4408" y="123478"/>
              <a:ext cx="792088" cy="421241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5120" y="1131590"/>
            <a:ext cx="9217024" cy="27363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ОТЧЕТ </a:t>
            </a:r>
            <a:b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МБУ «СШОР «Дельта»</a:t>
            </a:r>
            <a:b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за 2022г.</a:t>
            </a:r>
            <a:endParaRPr lang="ru-RU" sz="4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93052" y="4227934"/>
            <a:ext cx="4547399" cy="288032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Докладчик: Директор СШОР «Дельта»</a:t>
            </a:r>
          </a:p>
          <a:p>
            <a:pPr algn="r"/>
            <a:r>
              <a:rPr lang="ru-RU" sz="1600" b="1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Светлана Юрьевна</a:t>
            </a: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0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Задачи на 2022 год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Укрепить позиции ведущих спортсменов в составе сборной России по плаванию.</a:t>
            </a:r>
          </a:p>
          <a:p>
            <a:pPr lvl="0"/>
            <a:r>
              <a:rPr lang="ru-RU" dirty="0" smtClean="0"/>
              <a:t>Взять на особый контроль ведущих спортсменов и выполнимость запланированных результатов.</a:t>
            </a:r>
          </a:p>
          <a:p>
            <a:pPr lvl="0"/>
            <a:r>
              <a:rPr lang="ru-RU" dirty="0" smtClean="0"/>
              <a:t>Нормализовать систему восстановительных процедур, для преодоления физических нагрузок.</a:t>
            </a:r>
          </a:p>
          <a:p>
            <a:pPr lvl="0"/>
            <a:r>
              <a:rPr lang="ru-RU" dirty="0" smtClean="0"/>
              <a:t>- отбор детей для систематических специализированных занятий из числа обученных и прошедших контрольные испытания детей 2014-15 г.р.</a:t>
            </a:r>
          </a:p>
          <a:p>
            <a:pPr lvl="0"/>
            <a:r>
              <a:rPr lang="ru-RU" dirty="0" smtClean="0"/>
              <a:t>обеспечить сохранность контингента в тренировочных группах не менее</a:t>
            </a:r>
          </a:p>
          <a:p>
            <a:r>
              <a:rPr lang="ru-RU" dirty="0" smtClean="0"/>
              <a:t>    70 % с обязательным медицинским освидетельствованием в физкультурно-спортивном диспансере.</a:t>
            </a:r>
          </a:p>
          <a:p>
            <a:pPr lvl="0"/>
            <a:r>
              <a:rPr lang="ru-RU" dirty="0" smtClean="0"/>
              <a:t>Регулярные проведения  родительских собраний.</a:t>
            </a:r>
          </a:p>
          <a:p>
            <a:pPr lvl="0"/>
            <a:r>
              <a:rPr lang="ru-RU" dirty="0" smtClean="0"/>
              <a:t>Привлечение к тренерской работе молодых специалистов.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9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Данные АИС «Мой спорт»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89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90007"/>
            <a:ext cx="7886700" cy="7362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Тренерский состав: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587601"/>
              </p:ext>
            </p:extLst>
          </p:nvPr>
        </p:nvGraphicFramePr>
        <p:xfrm>
          <a:off x="755578" y="559714"/>
          <a:ext cx="8136900" cy="4177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6"/>
                <a:gridCol w="792088"/>
                <a:gridCol w="864096"/>
                <a:gridCol w="1584176"/>
                <a:gridCol w="864096"/>
                <a:gridCol w="846092"/>
                <a:gridCol w="1017113"/>
                <a:gridCol w="1017113"/>
              </a:tblGrid>
              <a:tr h="2298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</a:tr>
              <a:tr h="3569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Всего : шт./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вн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. Сом.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14/3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16/3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10/13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13/2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Образование: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выс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/ср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13/2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98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В-6,1к-1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В-8, 1к-1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В-6, 1к-1, 2к-1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98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34,9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35,65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36,05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Средняя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зар.плата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34,332  46 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47 321,31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46 075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45 052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66 552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52 182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999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Участие в конкурсах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респуб.конкурс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всерос.конкурсы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           «Рейтинг СШОР,СШ»</a:t>
                      </a: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«Рейтинг СШОР, СШ»( </a:t>
                      </a: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                1.«Рейтинг СШОР, СШ»      ( 11м)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2.«Лучший тренер года» 1 м- Плотникова</a:t>
                      </a:r>
                      <a:r>
                        <a:rPr lang="ru-RU" sz="11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Ю.В.         2 участника.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1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В.К.«Надежда</a:t>
                      </a: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России» участие.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(16м)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( 15м)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4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7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Деятельность СШ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965211"/>
              </p:ext>
            </p:extLst>
          </p:nvPr>
        </p:nvGraphicFramePr>
        <p:xfrm>
          <a:off x="457200" y="1200150"/>
          <a:ext cx="8229600" cy="372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2021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Ср.зароб.пл.сотр</a:t>
                      </a:r>
                      <a:r>
                        <a:rPr lang="ru-RU" sz="1100" dirty="0" smtClean="0"/>
                        <a:t>.</a:t>
                      </a:r>
                    </a:p>
                    <a:p>
                      <a:r>
                        <a:rPr lang="ru-RU" sz="1100" dirty="0" smtClean="0"/>
                        <a:t>(% от </a:t>
                      </a:r>
                      <a:r>
                        <a:rPr lang="ru-RU" sz="1100" dirty="0" err="1" smtClean="0"/>
                        <a:t>общ.фонда</a:t>
                      </a:r>
                      <a:r>
                        <a:rPr lang="ru-RU" sz="1100" dirty="0" smtClean="0"/>
                        <a:t> оплаты труда)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Осуществление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baseline="0" dirty="0" err="1" smtClean="0"/>
                        <a:t>деят-ти</a:t>
                      </a:r>
                      <a:r>
                        <a:rPr lang="ru-RU" sz="1100" baseline="0" dirty="0" smtClean="0"/>
                        <a:t> на базе др. </a:t>
                      </a:r>
                      <a:r>
                        <a:rPr lang="ru-RU" sz="1100" baseline="0" dirty="0" err="1" smtClean="0"/>
                        <a:t>спорт.объектов</a:t>
                      </a:r>
                      <a:r>
                        <a:rPr lang="ru-RU" sz="1100" baseline="0" dirty="0" smtClean="0"/>
                        <a:t>: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КСК «Олимп»                              ул. </a:t>
                      </a:r>
                      <a:r>
                        <a:rPr lang="ru-RU" sz="1100" dirty="0" err="1" smtClean="0"/>
                        <a:t>Чистапольская</a:t>
                      </a:r>
                      <a:r>
                        <a:rPr lang="ru-RU" sz="1100" baseline="0" dirty="0" smtClean="0"/>
                        <a:t>, 67а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Пл.б</a:t>
                      </a:r>
                      <a:r>
                        <a:rPr lang="ru-RU" sz="1100" dirty="0" smtClean="0"/>
                        <a:t>. «Казаньоргсинтез»               </a:t>
                      </a:r>
                      <a:r>
                        <a:rPr lang="ru-RU" sz="1100" dirty="0" err="1" smtClean="0"/>
                        <a:t>пр.Х</a:t>
                      </a:r>
                      <a:r>
                        <a:rPr lang="ru-RU" sz="1100" dirty="0" smtClean="0"/>
                        <a:t>. Ямашева,7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СОК «</a:t>
                      </a:r>
                      <a:r>
                        <a:rPr lang="ru-RU" sz="1100" dirty="0" err="1" smtClean="0"/>
                        <a:t>Ватан</a:t>
                      </a:r>
                      <a:r>
                        <a:rPr lang="ru-RU" sz="1100" dirty="0" smtClean="0"/>
                        <a:t>» СШ «Волна»             ул. Бондаренко,2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ФСО «СШОР « Авиатор»              ул. О.</a:t>
                      </a:r>
                      <a:r>
                        <a:rPr lang="ru-RU" sz="1100" baseline="0" dirty="0" smtClean="0"/>
                        <a:t> Кошевого, 19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Кол-во проверок и штрафов, нарушений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7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Организация летнего отдыха: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961709"/>
              </p:ext>
            </p:extLst>
          </p:nvPr>
        </p:nvGraphicFramePr>
        <p:xfrm>
          <a:off x="616775" y="1567544"/>
          <a:ext cx="7886700" cy="292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64008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Отчетные года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«ДЕЛЬТА»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«Касатка»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ФСО «</a:t>
                      </a:r>
                      <a:r>
                        <a:rPr lang="ru-RU" sz="1800" dirty="0" err="1" smtClean="0"/>
                        <a:t>Ак</a:t>
                      </a:r>
                      <a:r>
                        <a:rPr lang="ru-RU" sz="1800" dirty="0" smtClean="0"/>
                        <a:t> буре»</a:t>
                      </a:r>
                      <a:endParaRPr lang="ru-RU" sz="1800" dirty="0"/>
                    </a:p>
                  </a:txBody>
                  <a:tcPr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10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234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151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230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146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138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4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Организация  и проведение спортивно-массовых мероприятий: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533675"/>
              </p:ext>
            </p:extLst>
          </p:nvPr>
        </p:nvGraphicFramePr>
        <p:xfrm>
          <a:off x="467544" y="943947"/>
          <a:ext cx="8568952" cy="4027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6181"/>
                <a:gridCol w="662051"/>
                <a:gridCol w="576064"/>
                <a:gridCol w="648072"/>
                <a:gridCol w="835437"/>
                <a:gridCol w="993567"/>
                <a:gridCol w="634652"/>
                <a:gridCol w="1093402"/>
                <a:gridCol w="974555"/>
                <a:gridCol w="724971"/>
              </a:tblGrid>
              <a:tr h="2453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42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</a:tr>
              <a:tr h="2342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Общее кол-во мер-ий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Выполнение КП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 </a:t>
                      </a:r>
                      <a:endParaRPr lang="ru-RU" sz="105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78,7</a:t>
                      </a:r>
                      <a:r>
                        <a:rPr lang="ru-RU" sz="105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21     60%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24                77,4%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44             </a:t>
                      </a:r>
                      <a:endParaRPr lang="ru-RU" sz="105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93,6</a:t>
                      </a: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20             38,4%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13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КП 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Спортком-та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51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В каком качестве участвовали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050" dirty="0" err="1" smtClean="0">
                          <a:latin typeface="Calibri"/>
                          <a:ea typeface="Times New Roman"/>
                          <a:cs typeface="Times New Roman"/>
                        </a:rPr>
                        <a:t>внутриш-ных</a:t>
                      </a: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12/12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12/5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2342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Кол-во суд. курсов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6590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Работа с инвалидами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Королева МСМК подготовка к Ч 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Королева МСМК</a:t>
                      </a: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Малая ванна –пред-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для детей с ОВ (без тренера)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Малая ванна –пред-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ся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для детей с ОВ (без тренера)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90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Выполнение нормативов ГТО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Сотрудники – о чел.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Спортсмены-</a:t>
                      </a:r>
                      <a:r>
                        <a:rPr lang="ru-RU" sz="105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109 чел.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Золото-9, серебро-1,бронза-4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6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Информация по МБУ «</a:t>
            </a:r>
            <a:r>
              <a:rPr lang="ru-RU" sz="3100" b="1" dirty="0" err="1" smtClean="0"/>
              <a:t>СШОР»Дельта»г</a:t>
            </a:r>
            <a:r>
              <a:rPr lang="ru-RU" sz="3100" b="1" dirty="0" smtClean="0"/>
              <a:t>. Казань        за 2021 год.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Полное наименование: Муниципальное бюджетное учреждение « Спортивная школа олимпийского резерва по плаванию « Дельта» г. Казань.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1973 г.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Юридический адрес: 420080, РТ, г. Казань, пр. </a:t>
            </a:r>
            <a:r>
              <a:rPr lang="ru-RU" sz="1100" dirty="0" err="1" smtClean="0"/>
              <a:t>Х.Ямашева</a:t>
            </a:r>
            <a:r>
              <a:rPr lang="ru-RU" sz="1100" dirty="0" smtClean="0"/>
              <a:t>, 7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Фактический адрес: г. Казань, ул. Бондаренко,2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Общее количество сотрудников: 14 чел.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Общий объем финансирования  за 2021 год(бюджет) – 1 865,5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Кол-во наград за 2021 : </a:t>
            </a:r>
            <a:r>
              <a:rPr lang="ru-RU" sz="1100" u="sng" dirty="0"/>
              <a:t>Знаком «За заслуги в развитии физической культуры и спорта Республики Татарстан</a:t>
            </a:r>
            <a:r>
              <a:rPr lang="ru-RU" sz="1100" u="sng" dirty="0" smtClean="0"/>
              <a:t>» - Директор: </a:t>
            </a:r>
            <a:r>
              <a:rPr lang="ru-RU" sz="1100" u="sng" dirty="0" err="1" smtClean="0"/>
              <a:t>Чепик</a:t>
            </a:r>
            <a:r>
              <a:rPr lang="ru-RU" sz="1100" u="sng" dirty="0" smtClean="0"/>
              <a:t> Светлана Юрьевна.</a:t>
            </a:r>
            <a:endParaRPr lang="ru-RU" sz="1100" dirty="0"/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Совмещение должностей:  </a:t>
            </a:r>
            <a:r>
              <a:rPr lang="ru-RU" sz="1100" dirty="0" err="1" smtClean="0"/>
              <a:t>Чепик</a:t>
            </a:r>
            <a:r>
              <a:rPr lang="ru-RU" sz="1100" dirty="0" smtClean="0"/>
              <a:t> С.Ю.-Директор</a:t>
            </a:r>
            <a:r>
              <a:rPr lang="ru-RU" sz="1100" dirty="0"/>
              <a:t> </a:t>
            </a:r>
            <a:r>
              <a:rPr lang="ru-RU" sz="1100" dirty="0" smtClean="0"/>
              <a:t>(по совместительству тренер)</a:t>
            </a:r>
          </a:p>
          <a:p>
            <a:pPr marL="0" lvl="0" indent="0">
              <a:buNone/>
            </a:pPr>
            <a:r>
              <a:rPr lang="ru-RU" sz="1100" dirty="0"/>
              <a:t> </a:t>
            </a:r>
            <a:r>
              <a:rPr lang="ru-RU" sz="1100" dirty="0" smtClean="0"/>
              <a:t>                                                              </a:t>
            </a:r>
            <a:r>
              <a:rPr lang="ru-RU" sz="1100" dirty="0" err="1" smtClean="0"/>
              <a:t>Хамитова</a:t>
            </a:r>
            <a:r>
              <a:rPr lang="ru-RU" sz="1100" dirty="0" smtClean="0"/>
              <a:t> О.В.- </a:t>
            </a:r>
            <a:r>
              <a:rPr lang="ru-RU" sz="1100" dirty="0" err="1" smtClean="0"/>
              <a:t>зам.директора</a:t>
            </a:r>
            <a:r>
              <a:rPr lang="ru-RU" sz="1100" dirty="0" smtClean="0"/>
              <a:t> ( по совместительству тренер)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СШ внебюджетную деятельность не ведет.</a:t>
            </a:r>
            <a:endParaRPr lang="ru-RU" sz="1100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4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43204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/>
              <a:t>Статистические данные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434157"/>
              </p:ext>
            </p:extLst>
          </p:nvPr>
        </p:nvGraphicFramePr>
        <p:xfrm>
          <a:off x="1836738" y="657225"/>
          <a:ext cx="5886450" cy="443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Документ" r:id="rId4" imgW="7540481" imgH="10001967" progId="Word.Document.12">
                  <p:embed/>
                </p:oleObj>
              </mc:Choice>
              <mc:Fallback>
                <p:oleObj name="Документ" r:id="rId4" imgW="7540481" imgH="100019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36738" y="657225"/>
                        <a:ext cx="5886450" cy="4437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0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" y="-22210"/>
            <a:ext cx="9182591" cy="5237988"/>
            <a:chOff x="1" y="-22210"/>
            <a:chExt cx="9182591" cy="5237988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44" b="3753"/>
            <a:stretch/>
          </p:blipFill>
          <p:spPr>
            <a:xfrm>
              <a:off x="1" y="-22210"/>
              <a:ext cx="9182591" cy="5165709"/>
            </a:xfrm>
            <a:prstGeom prst="rect">
              <a:avLst/>
            </a:prstGeom>
          </p:spPr>
        </p:pic>
        <p:pic>
          <p:nvPicPr>
            <p:cNvPr id="11" name="Picture 2" descr="C:\Users\User\Downloads\Логотип Года цифровизации (1)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55" b="12890"/>
            <a:stretch/>
          </p:blipFill>
          <p:spPr bwMode="auto">
            <a:xfrm>
              <a:off x="5800376" y="-22210"/>
              <a:ext cx="1507928" cy="741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4" t="22667" r="56290" b="29481"/>
            <a:stretch/>
          </p:blipFill>
          <p:spPr>
            <a:xfrm>
              <a:off x="8437884" y="1635646"/>
              <a:ext cx="742628" cy="3580132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62837"/>
              <a:ext cx="432048" cy="53726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4408" y="123478"/>
              <a:ext cx="792088" cy="421241"/>
            </a:xfrm>
            <a:prstGeom prst="rect">
              <a:avLst/>
            </a:prstGeom>
          </p:spPr>
        </p:pic>
      </p:grpSp>
      <p:sp>
        <p:nvSpPr>
          <p:cNvPr id="12" name="Заголовок 1"/>
          <p:cNvSpPr txBox="1">
            <a:spLocks/>
          </p:cNvSpPr>
          <p:nvPr/>
        </p:nvSpPr>
        <p:spPr>
          <a:xfrm>
            <a:off x="-1421" y="874224"/>
            <a:ext cx="9180512" cy="3372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Благодарю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за внимание! </a:t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/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Игътибарыгыз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өчен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р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Cambria"/>
                <a:cs typeface="Calibri" panose="020F0502020204030204" pitchFamily="34" charset="0"/>
              </a:rPr>
              <a:t>әхмәт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Cambria"/>
                <a:cs typeface="Calibri" panose="020F0502020204030204" pitchFamily="34" charset="0"/>
              </a:rPr>
              <a:t>!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7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20007415">
            <a:off x="1187495" y="2251437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ВАРИАНТ ИСПОЛЬЗОВАНИЯ №2</a:t>
            </a:r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Количество занимающихся: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8403537"/>
              </p:ext>
            </p:extLst>
          </p:nvPr>
        </p:nvGraphicFramePr>
        <p:xfrm>
          <a:off x="1187624" y="1131590"/>
          <a:ext cx="6718883" cy="3472861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825225"/>
                <a:gridCol w="902428"/>
                <a:gridCol w="791925"/>
                <a:gridCol w="839861"/>
                <a:gridCol w="839861"/>
                <a:gridCol w="839861"/>
                <a:gridCol w="839861"/>
                <a:gridCol w="839861"/>
              </a:tblGrid>
              <a:tr h="3657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группы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СШОР»Дельта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СШОР «Касатка»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Ак буре»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5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</a:rPr>
                        <a:t>2021-22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806">
                <a:tc>
                  <a:txBody>
                    <a:bodyPr/>
                    <a:lstStyle/>
                    <a:p>
                      <a:r>
                        <a:rPr lang="ru-RU" dirty="0" smtClean="0"/>
                        <a:t>СО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29,4%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11/165    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32,8%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1/15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3,1%     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2/20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4,02%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НП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22/340       </a:t>
                      </a: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75,8%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17/255     </a:t>
                      </a: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14/210     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39,9%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20/315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67,1%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22/345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69,4%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59,1%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129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63,5</a:t>
                      </a: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578">
                <a:tc>
                  <a:txBody>
                    <a:bodyPr/>
                    <a:lstStyle/>
                    <a:p>
                      <a:r>
                        <a:rPr lang="ru-RU" dirty="0" smtClean="0"/>
                        <a:t>ТСС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7/87           </a:t>
                      </a: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19,4%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6/88       </a:t>
                      </a: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17,2%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11/142     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26,9%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 1/132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28,1%        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11/126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25,3%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76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40,8%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74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36,4%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319">
                <a:tc>
                  <a:txBody>
                    <a:bodyPr/>
                    <a:lstStyle/>
                    <a:p>
                      <a:r>
                        <a:rPr lang="ru-RU" dirty="0" smtClean="0"/>
                        <a:t>ССМ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2/14              3,1%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2/10        </a:t>
                      </a: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1,9%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1/7            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1,3%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1/6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1,2%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ВСМ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2/7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1,56%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1,3%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1/2             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0,38%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0,2%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0,20%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33/448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37/510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38/526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34/469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37/497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82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13/186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16/203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3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73845"/>
            <a:ext cx="7848872" cy="71180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/>
              <a:t>Количество присвоенных разрядов за 2022: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739556"/>
              </p:ext>
            </p:extLst>
          </p:nvPr>
        </p:nvGraphicFramePr>
        <p:xfrm>
          <a:off x="628650" y="997530"/>
          <a:ext cx="8073090" cy="3971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648"/>
                <a:gridCol w="646502"/>
                <a:gridCol w="741005"/>
                <a:gridCol w="741529"/>
                <a:gridCol w="605698"/>
                <a:gridCol w="648072"/>
                <a:gridCol w="720080"/>
                <a:gridCol w="776513"/>
                <a:gridCol w="848522"/>
                <a:gridCol w="848521"/>
              </a:tblGrid>
              <a:tr h="417167"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группы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+mn-lt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+mn-lt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+mn-lt"/>
                          <a:ea typeface="Times New Roman"/>
                          <a:cs typeface="Times New Roman"/>
                        </a:rPr>
                        <a:t>Ак буре»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-349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513" indent="-730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-165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925" indent="-698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975" indent="-5556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9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9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МСМК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1275" indent="-82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513" indent="-730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МС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37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КМС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508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22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1с.р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98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06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32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22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Мас.р.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1275" indent="-82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048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06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221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105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698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892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Кол-во разрядов/Доля к кол-ву занимающихся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214/   47,76%</a:t>
                      </a:r>
                      <a:endParaRPr lang="ru-RU" sz="11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-349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300/ 58,8%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-36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254/          48,2%</a:t>
                      </a:r>
                      <a:endParaRPr lang="ru-RU" sz="11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278/   59,27%</a:t>
                      </a:r>
                      <a:endParaRPr lang="ru-RU" sz="11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317</a:t>
                      </a: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/ 64</a:t>
                      </a: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135/         72,5%</a:t>
                      </a:r>
                      <a:endParaRPr lang="ru-RU" sz="11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178/ 87,6%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9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Командирование: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930174"/>
              </p:ext>
            </p:extLst>
          </p:nvPr>
        </p:nvGraphicFramePr>
        <p:xfrm>
          <a:off x="467544" y="915566"/>
          <a:ext cx="8229600" cy="309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685800"/>
                <a:gridCol w="685800"/>
                <a:gridCol w="685800"/>
                <a:gridCol w="685800"/>
                <a:gridCol w="685800"/>
                <a:gridCol w="850304"/>
                <a:gridCol w="630965"/>
                <a:gridCol w="630966"/>
                <a:gridCol w="630965"/>
              </a:tblGrid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спортшколы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71562" marR="7156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71562" marR="7156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0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Спортивные школы: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 «ДЕЛЬТА</a:t>
                      </a: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»                   (собственных автобусов нет)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10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412, 000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61,656,40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198</a:t>
                      </a:r>
                      <a:r>
                        <a:rPr lang="ru-RU" sz="1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798,0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СШОР «Касатка</a:t>
                      </a: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»            (собственных автобусов нет)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191 267,00</a:t>
                      </a:r>
                      <a:endParaRPr lang="ru-RU" sz="900" dirty="0"/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libri"/>
                          <a:ea typeface="Times New Roman"/>
                          <a:cs typeface="Times New Roman"/>
                        </a:rPr>
                        <a:t>122 526,10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506 850,00</a:t>
                      </a:r>
                      <a:endParaRPr lang="ru-RU" sz="900" dirty="0" smtClean="0"/>
                    </a:p>
                    <a:p>
                      <a:endParaRPr lang="ru-RU" dirty="0"/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libri"/>
                          <a:ea typeface="Times New Roman"/>
                          <a:cs typeface="Times New Roman"/>
                        </a:rPr>
                        <a:t>64 445,30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«Ак буре</a:t>
                      </a: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»                    (собственных автобусов нет)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marL="903288" indent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marL="87313" indent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   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 marL="903288" indent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377 057 </a:t>
                      </a:r>
                      <a:endParaRPr lang="ru-RU" sz="900" dirty="0"/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97 450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109 000</a:t>
                      </a:r>
                      <a:endParaRPr lang="ru-RU" sz="900" dirty="0"/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34 764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83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Результативность: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617344"/>
              </p:ext>
            </p:extLst>
          </p:nvPr>
        </p:nvGraphicFramePr>
        <p:xfrm>
          <a:off x="467540" y="878773"/>
          <a:ext cx="8007242" cy="3351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233"/>
                <a:gridCol w="532833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</a:tblGrid>
              <a:tr h="53339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Ч и П ПФО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 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Ч 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МЕЖДУНР.      Сор-</a:t>
                      </a:r>
                      <a:r>
                        <a:rPr lang="ru-RU" sz="1400" dirty="0" err="1" smtClean="0">
                          <a:latin typeface="Calibri"/>
                          <a:ea typeface="Times New Roman"/>
                          <a:cs typeface="Times New Roman"/>
                        </a:rPr>
                        <a:t>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993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Школы/места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года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3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3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b="1" dirty="0" smtClean="0"/>
                        <a:t>3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b="1" dirty="0" smtClean="0"/>
                        <a:t>3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</a:tr>
              <a:tr h="291622"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СШОР «ДЕЛЬТА»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2019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77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46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29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</a:tr>
              <a:tr h="3160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2020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27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2021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649"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СШОР «Касатка»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2019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</a:tr>
              <a:tr h="2426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2020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6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2021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520"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ФСО«</a:t>
                      </a:r>
                      <a:r>
                        <a:rPr lang="ru-RU" sz="1100" dirty="0" err="1" smtClean="0"/>
                        <a:t>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буре»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2019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</a:tr>
              <a:tr h="2235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2020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5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2021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2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Члены сборных команд: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7225824"/>
              </p:ext>
            </p:extLst>
          </p:nvPr>
        </p:nvGraphicFramePr>
        <p:xfrm>
          <a:off x="628650" y="961901"/>
          <a:ext cx="7886701" cy="366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657225"/>
                <a:gridCol w="657225"/>
                <a:gridCol w="657225"/>
                <a:gridCol w="657225"/>
                <a:gridCol w="657226"/>
                <a:gridCol w="657225"/>
                <a:gridCol w="657225"/>
                <a:gridCol w="657225"/>
                <a:gridCol w="657225"/>
              </a:tblGrid>
              <a:tr h="623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1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9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7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3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56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СШ / из числа членов сборной 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4,46%/    18,3%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4,7%  / 17,1%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4,7%/ 13,8%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1,9%  /       8,2%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Times New Roman"/>
                          <a:cs typeface="Times New Roman"/>
                        </a:rPr>
                        <a:t>2,01% / 8,1%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18,2%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13,0% /   6,4%</a:t>
                      </a:r>
                      <a:endParaRPr lang="ru-RU" sz="1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Times New Roman"/>
                          <a:cs typeface="Times New Roman"/>
                        </a:rPr>
                        <a:t>4,43% / 8,1%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/        10,0%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15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Всего % из числа членов сборной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РТ (109ч)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91895" indent="-11918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marL="1168400" indent="-11684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СШ КФК г. Казани – </a:t>
                      </a:r>
                      <a:r>
                        <a:rPr lang="ru-RU" sz="1000" b="1" dirty="0" smtClean="0">
                          <a:latin typeface="Calibri"/>
                          <a:ea typeface="Times New Roman"/>
                          <a:cs typeface="Times New Roman"/>
                        </a:rPr>
                        <a:t>33,0%,                        </a:t>
                      </a:r>
                      <a:r>
                        <a:rPr lang="ru-RU" sz="1000" dirty="0" err="1" smtClean="0">
                          <a:latin typeface="Calibri"/>
                          <a:ea typeface="Times New Roman"/>
                          <a:cs typeface="Times New Roman"/>
                        </a:rPr>
                        <a:t>др.Респ.СШ</a:t>
                      </a: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  в г. Казани -  </a:t>
                      </a:r>
                      <a:r>
                        <a:rPr lang="ru-RU" sz="1000" b="1" dirty="0" smtClean="0">
                          <a:latin typeface="Calibri"/>
                          <a:ea typeface="Times New Roman"/>
                          <a:cs typeface="Times New Roman"/>
                        </a:rPr>
                        <a:t>26,6%                                                         </a:t>
                      </a:r>
                      <a:r>
                        <a:rPr lang="ru-RU" sz="1000" dirty="0" err="1" smtClean="0">
                          <a:latin typeface="Calibri"/>
                          <a:ea typeface="Times New Roman"/>
                          <a:cs typeface="Times New Roman"/>
                        </a:rPr>
                        <a:t>Респ.СШ</a:t>
                      </a: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 др. городов РТ- 39,44%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8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                       (111 ч)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91895" indent="-11918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marL="1168400" marR="0" indent="-1168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СШ КФК г. Казани -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33,3% 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- РТ;                 др.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Респ.СШ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 в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г.Казани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28,8%                                                                                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Респ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. СШ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др.городов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 РТ–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37,8%       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1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    ( 159ч)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91895" indent="-11918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marL="1168400" marR="0" indent="-1168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СШ КФК г. Казань-   </a:t>
                      </a:r>
                      <a:r>
                        <a:rPr lang="ru-RU" sz="1000" b="1" dirty="0" smtClean="0"/>
                        <a:t>38,9%                                  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др.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Респ.СШ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 в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г.Казани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28,9%</a:t>
                      </a:r>
                    </a:p>
                    <a:p>
                      <a:pPr marL="1168400" marR="0" indent="-1168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                                       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Респ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. СШ </a:t>
                      </a:r>
                      <a:r>
                        <a:rPr lang="ru-RU" sz="1000" dirty="0" err="1" smtClean="0">
                          <a:latin typeface="+mn-lt"/>
                          <a:ea typeface="Times New Roman"/>
                          <a:cs typeface="Times New Roman"/>
                        </a:rPr>
                        <a:t>др.городов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  РТ– </a:t>
                      </a:r>
                      <a:r>
                        <a:rPr lang="ru-RU" sz="1000" b="1" dirty="0" smtClean="0">
                          <a:latin typeface="+mn-lt"/>
                          <a:ea typeface="Times New Roman"/>
                          <a:cs typeface="Times New Roman"/>
                        </a:rPr>
                        <a:t>32,7%</a:t>
                      </a:r>
                    </a:p>
                    <a:p>
                      <a:endParaRPr lang="ru-RU" sz="10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4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Обеспечение инвентарем: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687260"/>
              </p:ext>
            </p:extLst>
          </p:nvPr>
        </p:nvGraphicFramePr>
        <p:xfrm>
          <a:off x="457200" y="1200150"/>
          <a:ext cx="8229600" cy="171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2057400"/>
                <a:gridCol w="2057400"/>
                <a:gridCol w="2057400"/>
              </a:tblGrid>
              <a:tr h="85878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Ак</a:t>
                      </a: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 буре»</a:t>
                      </a:r>
                    </a:p>
                  </a:txBody>
                  <a:tcPr marL="71562" marR="71562" marT="0" marB="0"/>
                </a:tc>
              </a:tr>
              <a:tr h="28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251,990 </a:t>
                      </a:r>
                      <a:r>
                        <a:rPr lang="ru-RU" sz="11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руб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1562" marR="71562" marT="0" marB="0"/>
                </a:tc>
              </a:tr>
              <a:tr h="286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250, 690 </a:t>
                      </a:r>
                      <a:r>
                        <a:rPr lang="ru-RU" sz="11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280,000 руб</a:t>
                      </a: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48,000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aseline="0" dirty="0" err="1" smtClean="0"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  <a:tr h="28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142,300 </a:t>
                      </a:r>
                      <a:r>
                        <a:rPr lang="ru-RU" sz="11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0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НОВОВВЕДЕНИЯ при переходе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на </a:t>
            </a:r>
            <a:r>
              <a:rPr lang="ru-RU" dirty="0" err="1" smtClean="0"/>
              <a:t>спортподготовку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Отчисление спортсменов за не выполнению  результативности.</a:t>
            </a:r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82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6256" y="273844"/>
            <a:ext cx="7232072" cy="99417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Проблемы в подготовке спортивного резерва.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436403"/>
              </p:ext>
            </p:extLst>
          </p:nvPr>
        </p:nvGraphicFramePr>
        <p:xfrm>
          <a:off x="457200" y="672823"/>
          <a:ext cx="8229600" cy="4059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205"/>
                <a:gridCol w="6791395"/>
              </a:tblGrid>
              <a:tr h="4930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Школы</a:t>
                      </a:r>
                      <a:endParaRPr lang="ru-RU" sz="1800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ПРОБЛЕМЫ</a:t>
                      </a:r>
                      <a:endParaRPr lang="ru-RU" sz="1800" dirty="0"/>
                    </a:p>
                  </a:txBody>
                  <a:tcPr marL="95416" marR="95416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«ДЕЛЬТА»</a:t>
                      </a:r>
                      <a:endParaRPr lang="ru-RU" sz="1800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/>
                        <a:t> Нехватка</a:t>
                      </a:r>
                      <a:r>
                        <a:rPr lang="ru-RU" sz="1800" baseline="0" dirty="0" smtClean="0"/>
                        <a:t> финансирования для выездов на тренировочных сборы групп ТСС,ССМ,ВСМ.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aseline="0" dirty="0" smtClean="0"/>
                        <a:t> нехватка соревнований определенного уровня для присвоения разрядов. </a:t>
                      </a:r>
                      <a:endParaRPr lang="ru-RU" sz="1800" dirty="0"/>
                    </a:p>
                  </a:txBody>
                  <a:tcPr marL="95416" marR="95416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«Касатка»</a:t>
                      </a:r>
                      <a:endParaRPr lang="ru-RU" sz="1800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416" marR="95416"/>
                </a:tc>
              </a:tr>
              <a:tr h="93571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ФСО»</a:t>
                      </a:r>
                      <a:r>
                        <a:rPr lang="ru-RU" sz="1800" dirty="0" err="1" smtClean="0"/>
                        <a:t>Ак</a:t>
                      </a:r>
                      <a:r>
                        <a:rPr lang="ru-RU" sz="1800" dirty="0" smtClean="0"/>
                        <a:t> буре»</a:t>
                      </a:r>
                      <a:endParaRPr lang="ru-RU" sz="1800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/>
                        <a:t> Недостаточно</a:t>
                      </a:r>
                      <a:r>
                        <a:rPr lang="ru-RU" sz="1800" baseline="0" dirty="0" smtClean="0"/>
                        <a:t> тренировок в 50-м бассейне.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aseline="0" dirty="0" smtClean="0"/>
                        <a:t>Спортсменам разряда КМС не хватает выездов на ТС в связи с отсутствием финансирования.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aseline="0" dirty="0" smtClean="0"/>
                        <a:t>Недостаточное финансирование на приобретение </a:t>
                      </a:r>
                      <a:r>
                        <a:rPr lang="ru-RU" sz="1800" baseline="0" dirty="0" err="1" smtClean="0"/>
                        <a:t>спорт.инвентаря</a:t>
                      </a:r>
                      <a:r>
                        <a:rPr lang="ru-RU" sz="1800" baseline="0" dirty="0" smtClean="0"/>
                        <a:t> и командирование.</a:t>
                      </a:r>
                      <a:endParaRPr lang="ru-RU" sz="1800" dirty="0"/>
                    </a:p>
                  </a:txBody>
                  <a:tcPr marL="95416" marR="95416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0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12148</TotalTime>
  <Words>1414</Words>
  <Application>Microsoft Office PowerPoint</Application>
  <PresentationFormat>Экран (16:9)</PresentationFormat>
  <Paragraphs>584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Документ</vt:lpstr>
      <vt:lpstr>ОТЧЕТ  МБУ «СШОР «Дельта» за 2022г.</vt:lpstr>
      <vt:lpstr>Количество занимающихся:</vt:lpstr>
      <vt:lpstr>Количество присвоенных разрядов за 2022: </vt:lpstr>
      <vt:lpstr>  Командирование:  </vt:lpstr>
      <vt:lpstr>Результативность: </vt:lpstr>
      <vt:lpstr>Члены сборных команд: </vt:lpstr>
      <vt:lpstr> Обеспечение инвентарем:  </vt:lpstr>
      <vt:lpstr>НОВОВВЕДЕНИЯ при переходе                на спортподготовку:</vt:lpstr>
      <vt:lpstr>Проблемы в подготовке спортивного резерва. </vt:lpstr>
      <vt:lpstr>  Задачи на 2022 год:  </vt:lpstr>
      <vt:lpstr>  Данные АИС «Мой спорт»  </vt:lpstr>
      <vt:lpstr>Тренерский состав: </vt:lpstr>
      <vt:lpstr>  Деятельность СШ  </vt:lpstr>
      <vt:lpstr> Организация летнего отдыха:</vt:lpstr>
      <vt:lpstr>  Организация  и проведение спортивно-массовых мероприятий:  </vt:lpstr>
      <vt:lpstr>  Информация по МБУ «СШОР»Дельта»г. Казань        за 2021 год.  </vt:lpstr>
      <vt:lpstr>  Статистические данные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спортивных мероприятиях  в летний период</dc:title>
  <dc:creator>User</dc:creator>
  <cp:lastModifiedBy>User</cp:lastModifiedBy>
  <cp:revision>400</cp:revision>
  <dcterms:created xsi:type="dcterms:W3CDTF">2021-05-22T11:10:13Z</dcterms:created>
  <dcterms:modified xsi:type="dcterms:W3CDTF">2022-02-09T09:34:41Z</dcterms:modified>
</cp:coreProperties>
</file>